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8" r:id="rId10"/>
    <p:sldId id="269" r:id="rId11"/>
    <p:sldId id="263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10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85847-FAB9-42BD-B6EA-CFE47B4AA479}" type="datetimeFigureOut">
              <a:rPr lang="ru-RU" smtClean="0"/>
              <a:pPr/>
              <a:t>09.02.2011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CCE98-C0C6-4C3A-B54A-CB3973B6D1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60D98-F564-4DBF-BCF8-554265376381}" type="datetimeFigureOut">
              <a:rPr lang="ru-RU" smtClean="0"/>
              <a:pPr/>
              <a:t>09.02.2011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873E3-238F-4CA6-8D61-17EAA29EBD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6210FC-E50D-4DAF-8501-FDAD48C47FEC}" type="datetimeFigureOut">
              <a:rPr lang="ru-RU" smtClean="0"/>
              <a:pPr/>
              <a:t>09.02.2011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1517A25-282C-4D61-9E1E-CEB8A5CB9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210FC-E50D-4DAF-8501-FDAD48C47FEC}" type="datetimeFigureOut">
              <a:rPr lang="ru-RU" smtClean="0"/>
              <a:pPr/>
              <a:t>09.02.2011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17A25-282C-4D61-9E1E-CEB8A5CB9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76210FC-E50D-4DAF-8501-FDAD48C47FEC}" type="datetimeFigureOut">
              <a:rPr lang="ru-RU" smtClean="0"/>
              <a:pPr/>
              <a:t>09.02.2011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517A25-282C-4D61-9E1E-CEB8A5CB9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210FC-E50D-4DAF-8501-FDAD48C47FEC}" type="datetimeFigureOut">
              <a:rPr lang="ru-RU" smtClean="0"/>
              <a:pPr/>
              <a:t>09.02.2011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17A25-282C-4D61-9E1E-CEB8A5CB9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6210FC-E50D-4DAF-8501-FDAD48C47FEC}" type="datetimeFigureOut">
              <a:rPr lang="ru-RU" smtClean="0"/>
              <a:pPr/>
              <a:t>09.02.2011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1517A25-282C-4D61-9E1E-CEB8A5CB9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210FC-E50D-4DAF-8501-FDAD48C47FEC}" type="datetimeFigureOut">
              <a:rPr lang="ru-RU" smtClean="0"/>
              <a:pPr/>
              <a:t>09.02.2011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17A25-282C-4D61-9E1E-CEB8A5CB9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210FC-E50D-4DAF-8501-FDAD48C47FEC}" type="datetimeFigureOut">
              <a:rPr lang="ru-RU" smtClean="0"/>
              <a:pPr/>
              <a:t>09.02.2011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17A25-282C-4D61-9E1E-CEB8A5CB9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210FC-E50D-4DAF-8501-FDAD48C47FEC}" type="datetimeFigureOut">
              <a:rPr lang="ru-RU" smtClean="0"/>
              <a:pPr/>
              <a:t>09.02.2011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17A25-282C-4D61-9E1E-CEB8A5CB9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6210FC-E50D-4DAF-8501-FDAD48C47FEC}" type="datetimeFigureOut">
              <a:rPr lang="ru-RU" smtClean="0"/>
              <a:pPr/>
              <a:t>09.02.2011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17A25-282C-4D61-9E1E-CEB8A5CB9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210FC-E50D-4DAF-8501-FDAD48C47FEC}" type="datetimeFigureOut">
              <a:rPr lang="ru-RU" smtClean="0"/>
              <a:pPr/>
              <a:t>09.02.2011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17A25-282C-4D61-9E1E-CEB8A5CB9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210FC-E50D-4DAF-8501-FDAD48C47FEC}" type="datetimeFigureOut">
              <a:rPr lang="ru-RU" smtClean="0"/>
              <a:pPr/>
              <a:t>09.02.2011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17A25-282C-4D61-9E1E-CEB8A5CB9A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76210FC-E50D-4DAF-8501-FDAD48C47FEC}" type="datetimeFigureOut">
              <a:rPr lang="ru-RU" smtClean="0"/>
              <a:pPr/>
              <a:t>09.02.2011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1517A25-282C-4D61-9E1E-CEB8A5CB9A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ialnee.net/quote/21503/" TargetMode="External"/><Relationship Id="rId2" Type="http://schemas.openxmlformats.org/officeDocument/2006/relationships/hyperlink" Target="http://www.genialnee.net/authors/Albert_Einstein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 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488" y="0"/>
            <a:ext cx="607223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>
                <a:solidFill>
                  <a:srgbClr val="92D050"/>
                </a:solidFill>
              </a:rPr>
              <a:t>Целью школы всегда должно быть воспитание гармоничной личности, а не специалиста.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2"/>
              </a:rPr>
              <a:t> Альберт Эйнштейн</a:t>
            </a:r>
            <a:endParaRPr lang="ru-RU" sz="2800" dirty="0"/>
          </a:p>
        </p:txBody>
      </p:sp>
      <p:pic>
        <p:nvPicPr>
          <p:cNvPr id="9" name="Рисунок 8" descr="цитаты Эйнштейн">
            <a:hlinkClick r:id="rId3"/>
          </p:cNvPr>
          <p:cNvPicPr/>
          <p:nvPr/>
        </p:nvPicPr>
        <p:blipFill>
          <a:blip r:embed="rId4">
            <a:lum contrast="26000"/>
          </a:blip>
          <a:srcRect/>
          <a:stretch>
            <a:fillRect/>
          </a:stretch>
        </p:blipFill>
        <p:spPr bwMode="auto">
          <a:xfrm>
            <a:off x="785786" y="857232"/>
            <a:ext cx="164307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Документы\мамы1\рисунки\рисунки\school030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571480"/>
            <a:ext cx="3762378" cy="3472137"/>
          </a:xfrm>
          <a:prstGeom prst="rect">
            <a:avLst/>
          </a:prstGeom>
          <a:noFill/>
        </p:spPr>
      </p:pic>
      <p:pic>
        <p:nvPicPr>
          <p:cNvPr id="2051" name="Picture 3" descr="C:\Документы\мамы1\рисунки\рисунки\school214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785926"/>
            <a:ext cx="1857388" cy="1857388"/>
          </a:xfrm>
          <a:prstGeom prst="rect">
            <a:avLst/>
          </a:prstGeom>
          <a:noFill/>
        </p:spPr>
      </p:pic>
      <p:pic>
        <p:nvPicPr>
          <p:cNvPr id="2053" name="Picture 5" descr="C:\Документы\мамы1\рисунки\рисунки\school214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4143380"/>
            <a:ext cx="2284066" cy="2405883"/>
          </a:xfrm>
          <a:prstGeom prst="rect">
            <a:avLst/>
          </a:prstGeom>
          <a:noFill/>
        </p:spPr>
      </p:pic>
      <p:pic>
        <p:nvPicPr>
          <p:cNvPr id="2054" name="Picture 6" descr="C:\Документы\мамы1\рисунки\рисунки\school241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4500570"/>
            <a:ext cx="2206366" cy="16621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43824" cy="9658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Тест «Какой вы родитель?»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7643866" cy="58579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Arial Narrow" pitchFamily="34" charset="0"/>
              </a:rPr>
              <a:t>Подчеркните фразы, которые вы говорите в своей семье. </a:t>
            </a:r>
            <a:endParaRPr lang="ru-RU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1. </a:t>
            </a: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Ну сколько раз тебе повторять одно и то же!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2. Давай посоветуемся, как мне поступить.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3. Не знаю, что бы я без тебя делал(а) в этом случае!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4. Господи! И в кого ты такой(</a:t>
            </a:r>
            <a:r>
              <a:rPr lang="ru-RU" sz="2800" b="1" dirty="0" err="1" smtClean="0">
                <a:solidFill>
                  <a:srgbClr val="002060"/>
                </a:solidFill>
                <a:latin typeface="Monotype Corsiva" pitchFamily="66" charset="0"/>
              </a:rPr>
              <a:t>ая</a:t>
            </a: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) размазня?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5. Не нравятся мне твои друзья!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6. Где ты </a:t>
            </a:r>
            <a:r>
              <a:rPr lang="ru-RU" sz="2800" b="1" dirty="0" err="1" smtClean="0">
                <a:solidFill>
                  <a:srgbClr val="002060"/>
                </a:solidFill>
                <a:latin typeface="Monotype Corsiva" pitchFamily="66" charset="0"/>
              </a:rPr>
              <a:t>шлялся</a:t>
            </a: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(</a:t>
            </a:r>
            <a:r>
              <a:rPr lang="ru-RU" sz="2800" b="1" dirty="0" err="1" smtClean="0">
                <a:solidFill>
                  <a:srgbClr val="002060"/>
                </a:solidFill>
                <a:latin typeface="Monotype Corsiva" pitchFamily="66" charset="0"/>
              </a:rPr>
              <a:t>лась</a:t>
            </a: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), посмотри на себя, на кого ты похож(а)?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7. Вот когда я был(а) в твоем возрасте...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8. Как бы я и жил(а) бы без тебя, ты мой (моя) советчик (советчица)!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9. Ну что у тебя за подруга (друг)!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10. Где у тебя в это время мысли были!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11. Умница ты моя (мой)!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12. У всех дети как дети, а у меня урод уродом!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13. Сообразительности не хватило у тебя на это, а вот на ...!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14. Глупости все это, думать надо! 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98306" name="Picture 2" descr="C:\Документы\мамы1\рисунки\рисунки\parents05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3929066"/>
            <a:ext cx="1357322" cy="1679161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ru-RU" dirty="0" smtClean="0"/>
              <a:t>мини-эксперимент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>
            <a:lum contrast="92000"/>
          </a:blip>
          <a:srcRect/>
          <a:stretch>
            <a:fillRect/>
          </a:stretch>
        </p:blipFill>
        <p:spPr bwMode="auto">
          <a:xfrm>
            <a:off x="928663" y="2285992"/>
            <a:ext cx="614366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30" name="Picture 2" descr="C:\Документы\мамы1\рисунки\рисунки\school217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8"/>
            <a:ext cx="2357454" cy="2285993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4658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55 способов сказать ребенку </a:t>
            </a:r>
            <a:r>
              <a:rPr lang="ru-RU" i="1" dirty="0" smtClean="0"/>
              <a:t>«я тебя люблю».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7500990" cy="44291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   Уважаемые родители! Чтобы ребенок ощутил вашу поддержку и заботу, любовь и внимание, чтобы он почувствовал себя близким и нужным, обязательно говорите ему слова любви и восхищения. Это поможет вашему сыну(дочке) учиться с радостью и усилит его желание ходить в школу. </a:t>
            </a:r>
          </a:p>
          <a:p>
            <a:endParaRPr lang="ru-RU" dirty="0"/>
          </a:p>
        </p:txBody>
      </p:sp>
      <p:pic>
        <p:nvPicPr>
          <p:cNvPr id="4098" name="Picture 2" descr="C:\Документы\мамы1\рисунки\рисунки\16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9675" y="5943600"/>
            <a:ext cx="5986148" cy="771548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609416"/>
            <a:ext cx="6481786" cy="484632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Великолепно! 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Прекрасно!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 Грандиозно!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 Незабываемо!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Потрясающе.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 Замечательно.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 Поразительно.</a:t>
            </a:r>
          </a:p>
          <a:p>
            <a:endParaRPr lang="ru-RU" dirty="0"/>
          </a:p>
        </p:txBody>
      </p:sp>
      <p:pic>
        <p:nvPicPr>
          <p:cNvPr id="100354" name="Picture 2" descr="C:\Документы\мамы1\рисунки\рисунки\parents01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2285992"/>
            <a:ext cx="3500429" cy="3943340"/>
          </a:xfrm>
          <a:prstGeom prst="rect">
            <a:avLst/>
          </a:prstGeom>
          <a:noFill/>
        </p:spPr>
      </p:pic>
      <p:pic>
        <p:nvPicPr>
          <p:cNvPr id="5122" name="Picture 2" descr="C:\Документы\мамы1\рисунки\рисунки\school01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54892">
            <a:off x="250121" y="213996"/>
            <a:ext cx="1463154" cy="1625727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>
            <a:lum contrast="90000"/>
          </a:blip>
          <a:srcRect/>
          <a:stretch>
            <a:fillRect/>
          </a:stretch>
        </p:blipFill>
        <p:spPr bwMode="auto">
          <a:xfrm>
            <a:off x="214282" y="2214554"/>
            <a:ext cx="7929618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</a:rPr>
              <a:t>предварительная</a:t>
            </a:r>
          </a:p>
          <a:p>
            <a:pPr>
              <a:buFont typeface="Wingdings" pitchFamily="2" charset="2"/>
              <a:buChar char="v"/>
            </a:pPr>
            <a: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</a:rPr>
              <a:t>оперативная </a:t>
            </a:r>
          </a:p>
          <a:p>
            <a:pPr>
              <a:buFont typeface="Wingdings" pitchFamily="2" charset="2"/>
              <a:buChar char="v"/>
            </a:pPr>
            <a: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</a:rPr>
              <a:t>итоговая</a:t>
            </a:r>
            <a:endParaRPr lang="ru-RU" sz="54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pic>
        <p:nvPicPr>
          <p:cNvPr id="93186" name="Picture 2" descr="C:\Документы\мамы1\рисунки\рисунки\parents04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500438"/>
            <a:ext cx="4536440" cy="28956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8232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Предварительная </a:t>
            </a:r>
            <a:r>
              <a:rPr lang="ru-RU" dirty="0" smtClean="0"/>
              <a:t>диагностика необходима классному руководителю при подготовке: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786058"/>
            <a:ext cx="5072098" cy="3669678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</a:rPr>
              <a:t>родительских собраний </a:t>
            </a:r>
          </a:p>
          <a:p>
            <a:pPr lvl="0"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</a:rPr>
              <a:t>тематических и индивидуальных консультаций </a:t>
            </a:r>
          </a:p>
          <a:p>
            <a:pPr lvl="0"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</a:rPr>
              <a:t>внеклассных мероприятий </a:t>
            </a:r>
          </a:p>
          <a:p>
            <a:pPr lvl="0"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</a:rPr>
              <a:t>организаций поездок и экскурсий. </a:t>
            </a:r>
            <a:endParaRPr lang="ru-RU" sz="32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pic>
        <p:nvPicPr>
          <p:cNvPr id="92162" name="Picture 2" descr="C:\Документы\мамы1\рисунки\рисунки\parents07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071810"/>
            <a:ext cx="2428884" cy="2428884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2521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Оперативная</a:t>
            </a:r>
            <a:r>
              <a:rPr lang="ru-RU" dirty="0" smtClean="0"/>
              <a:t> диагностика необходима в конфликтной ситуации между родителями и детьми, при подготовке к собеседованиям, в решении проблемных ситуаций, которые могут возникнуть у учащихся друг с другом, а также родителей и учеников.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8992" y="3500438"/>
            <a:ext cx="71438" cy="214314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  <p:pic>
        <p:nvPicPr>
          <p:cNvPr id="94210" name="Picture 2" descr="C:\Документы\мамы1\рисунки\рисунки\school21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5000636"/>
            <a:ext cx="2181233" cy="1715903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6628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Итоговую</a:t>
            </a:r>
            <a:r>
              <a:rPr lang="ru-RU" sz="2000" dirty="0" smtClean="0"/>
              <a:t> диагностику уместно проводить в конце учебного года; по результатам участия класса в праздниках, классных и школьных конкурсах и фестивалях. Это необходимо не только для того, чтобы родители отметили работу классного руководителя и сказали ему «спасибо» (хотя и этому учить необходимо), но и для того, чтобы увидеть проводимое мероприятие через призму восприятия всеми родителями и присутствующими. Итоговая диагностика дает возможность дальнейшего совершенствования работы с семьей и учащимися.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43834" y="6357958"/>
            <a:ext cx="52366" cy="9777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5" name="Picture 4" descr="C:\Документы\мамы1\рисунки\рисунки\school21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357694"/>
            <a:ext cx="1872158" cy="1809753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ru-RU" b="1" dirty="0" smtClean="0"/>
              <a:t> </a:t>
            </a: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Если родители поделились информацией со своим классным руководителем, она не должна стать доступной всем.</a:t>
            </a:r>
          </a:p>
          <a:p>
            <a:pPr lvl="0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Диагностика проблемы предполагает коррекционные действия классного руководителя по изученной проблеме.</a:t>
            </a:r>
          </a:p>
          <a:p>
            <a:pPr lvl="0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Диагностическое исследование не должно ставить своей целью навешивание ярлыков.</a:t>
            </a:r>
          </a:p>
          <a:p>
            <a:pPr lvl="0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Диагностическое исследование должно проводится корректно и располагать к дальнейшему общению с классным руководителем.</a:t>
            </a:r>
          </a:p>
          <a:p>
            <a:pPr lvl="0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Для детального изучения проблемы одного диагностического исследования мало, необходимо использовать различные виды диагностик, чтобы получить достоверный материал.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pic>
        <p:nvPicPr>
          <p:cNvPr id="96258" name="Picture 2" descr="C:\Документы\мамы1\рисунки\рисунки\parents01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142852"/>
            <a:ext cx="1171567" cy="1851026"/>
          </a:xfrm>
          <a:prstGeom prst="rect">
            <a:avLst/>
          </a:prstGeom>
          <a:noFill/>
        </p:spPr>
      </p:pic>
      <p:pic>
        <p:nvPicPr>
          <p:cNvPr id="3074" name="Picture 2" descr="C:\Документы\мамы1\рисунки\рисунки\17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14290"/>
            <a:ext cx="6291278" cy="139065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b="1" dirty="0" smtClean="0"/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Экспресс-прогноз состава родительского коллектива.</a:t>
            </a:r>
            <a:endParaRPr lang="ru-RU" sz="36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Экспресс-портрет будущего первоклассника</a:t>
            </a:r>
            <a:endParaRPr lang="ru-RU" sz="36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Методика незаконченных предложений для родителей</a:t>
            </a:r>
            <a:endParaRPr lang="ru-RU" sz="3600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  <p:pic>
        <p:nvPicPr>
          <p:cNvPr id="97282" name="Picture 2" descr="C:\Документы\мамы1\рисунки\рисунки\school21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3429000"/>
            <a:ext cx="1428750" cy="1466850"/>
          </a:xfrm>
          <a:prstGeom prst="rect">
            <a:avLst/>
          </a:prstGeom>
          <a:noFill/>
        </p:spPr>
      </p:pic>
      <p:pic>
        <p:nvPicPr>
          <p:cNvPr id="97283" name="Picture 3" descr="C:\Документы\мамы1\рисунки\рисунки\school218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4980823"/>
            <a:ext cx="1071569" cy="1591439"/>
          </a:xfrm>
          <a:prstGeom prst="rect">
            <a:avLst/>
          </a:prstGeom>
          <a:noFill/>
        </p:spPr>
      </p:pic>
      <p:pic>
        <p:nvPicPr>
          <p:cNvPr id="97284" name="Picture 4" descr="C:\Документы\мамы1\рисунки\рисунки\school218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0"/>
            <a:ext cx="2109785" cy="1758154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7239000" cy="1894514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7858180" cy="7000900"/>
          </a:xfrm>
        </p:spPr>
        <p:txBody>
          <a:bodyPr>
            <a:noAutofit/>
          </a:bodyPr>
          <a:lstStyle/>
          <a:p>
            <a:r>
              <a:rPr lang="ru-RU" sz="1400" b="1" i="1" dirty="0" smtClean="0">
                <a:solidFill>
                  <a:srgbClr val="C00000"/>
                </a:solidFill>
                <a:latin typeface="Monotype Corsiva" pitchFamily="66" charset="0"/>
              </a:rPr>
              <a:t>1. Ознакомьтесь, пожалуйста, с возможными темами родительских собраний и отметьте те из них, которые вызывают интерес. Если в данном списке нет темы, которая вам интересна, укажите ее, пожалуйста.</a:t>
            </a:r>
            <a:endParaRPr lang="ru-RU" sz="14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</a:rPr>
              <a:t>– Как помочь ребенку адаптироваться к школе.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</a:rPr>
              <a:t>– Режим дня школьника: важность, возможности и проблемы.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</a:rPr>
              <a:t>– Как помогать ребенку при подготовке домашних заданий.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</a:rPr>
              <a:t>– Как учитывать при воспитании темперамент ребенка.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</a:rPr>
              <a:t>– В мире «</a:t>
            </a:r>
            <a:r>
              <a:rPr lang="ru-RU" sz="1400" b="1" dirty="0" err="1" smtClean="0">
                <a:solidFill>
                  <a:srgbClr val="002060"/>
                </a:solidFill>
                <a:latin typeface="Monotype Corsiva" pitchFamily="66" charset="0"/>
              </a:rPr>
              <a:t>нехочух</a:t>
            </a:r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</a:rPr>
              <a:t>»: что делать при проявлении детского упрямства.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</a:rPr>
              <a:t>– …Что-то </a:t>
            </a:r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</a:rPr>
              <a:t>еще……………………………………………………</a:t>
            </a:r>
            <a:endParaRPr lang="ru-RU" sz="14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ru-RU" sz="1400" b="1" i="1" dirty="0" smtClean="0">
                <a:solidFill>
                  <a:srgbClr val="C00000"/>
                </a:solidFill>
                <a:latin typeface="Monotype Corsiva" pitchFamily="66" charset="0"/>
              </a:rPr>
              <a:t>2. Какую помощь </a:t>
            </a:r>
            <a:r>
              <a:rPr lang="ru-RU" sz="1400" b="1" i="1" dirty="0" smtClean="0">
                <a:solidFill>
                  <a:srgbClr val="C00000"/>
                </a:solidFill>
                <a:latin typeface="Monotype Corsiva" pitchFamily="66" charset="0"/>
              </a:rPr>
              <a:t>вы </a:t>
            </a:r>
            <a:r>
              <a:rPr lang="ru-RU" sz="1400" b="1" i="1" dirty="0" smtClean="0">
                <a:solidFill>
                  <a:srgbClr val="C00000"/>
                </a:solidFill>
                <a:latin typeface="Monotype Corsiva" pitchFamily="66" charset="0"/>
              </a:rPr>
              <a:t>хотели бы получить во время тематических родительских собраний</a:t>
            </a:r>
            <a:r>
              <a:rPr lang="ru-RU" sz="1400" b="1" i="1" dirty="0" smtClean="0">
                <a:solidFill>
                  <a:srgbClr val="C00000"/>
                </a:solidFill>
                <a:latin typeface="Monotype Corsiva" pitchFamily="66" charset="0"/>
              </a:rPr>
              <a:t>?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C00000"/>
                </a:solidFill>
                <a:latin typeface="Monotype Corsiva" pitchFamily="66" charset="0"/>
              </a:rPr>
              <a:t>……………………………………………………………………………………………….</a:t>
            </a:r>
            <a:endParaRPr lang="ru-RU" sz="14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r>
              <a:rPr lang="ru-RU" sz="1400" b="1" i="1" dirty="0" smtClean="0">
                <a:solidFill>
                  <a:srgbClr val="C00000"/>
                </a:solidFill>
                <a:latin typeface="Monotype Corsiva" pitchFamily="66" charset="0"/>
              </a:rPr>
              <a:t>3. Предполагаете ли вы принимать участие в тематических родительских собраниях по выбранным вами темам? (Отметьте один из вариантов ответов.)</a:t>
            </a:r>
            <a:endParaRPr lang="ru-RU" sz="14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</a:rPr>
              <a:t>Да.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</a:rPr>
              <a:t>Скорее да.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</a:rPr>
              <a:t>Если будет возможность.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</a:rPr>
              <a:t>Скорее нет.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Monotype Corsiva" pitchFamily="66" charset="0"/>
              </a:rPr>
              <a:t>Нет.</a:t>
            </a:r>
          </a:p>
          <a:p>
            <a:r>
              <a:rPr lang="ru-RU" sz="1400" b="1" i="1" dirty="0" smtClean="0">
                <a:solidFill>
                  <a:srgbClr val="C00000"/>
                </a:solidFill>
                <a:latin typeface="Monotype Corsiva" pitchFamily="66" charset="0"/>
              </a:rPr>
              <a:t>4. Напишите, какие дни недели, какое время наиболее удобно вам для участия в тематических родительских </a:t>
            </a:r>
            <a:r>
              <a:rPr lang="ru-RU" sz="1400" b="1" i="1" dirty="0" smtClean="0">
                <a:solidFill>
                  <a:srgbClr val="C00000"/>
                </a:solidFill>
                <a:latin typeface="Monotype Corsiva" pitchFamily="66" charset="0"/>
              </a:rPr>
              <a:t>собраниях………………………………………………………………………………………………</a:t>
            </a:r>
            <a:endParaRPr lang="ru-RU" sz="14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r>
              <a:rPr lang="ru-RU" sz="1400" b="1" i="1" dirty="0" smtClean="0">
                <a:solidFill>
                  <a:srgbClr val="C00000"/>
                </a:solidFill>
                <a:latin typeface="Monotype Corsiva" pitchFamily="66" charset="0"/>
              </a:rPr>
              <a:t>5. Сообщите, пожалуйста, ваше имя и контактный телефон</a:t>
            </a:r>
            <a:r>
              <a:rPr lang="ru-RU" sz="1400" b="1" i="1" dirty="0" smtClean="0">
                <a:solidFill>
                  <a:srgbClr val="C00000"/>
                </a:solidFill>
                <a:latin typeface="Monotype Corsiva" pitchFamily="66" charset="0"/>
              </a:rPr>
              <a:t>:_......................................................__________</a:t>
            </a:r>
            <a:endParaRPr lang="ru-RU" sz="14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r>
              <a:rPr lang="ru-RU" sz="1400" b="1" i="1" dirty="0" smtClean="0">
                <a:solidFill>
                  <a:srgbClr val="C00000"/>
                </a:solidFill>
                <a:latin typeface="Monotype Corsiva" pitchFamily="66" charset="0"/>
              </a:rPr>
              <a:t>6. Поставьте цифру 1 около самой интересной для вас темы, 2 – рядом с чуть менее интересной и т. д.</a:t>
            </a:r>
            <a:endParaRPr lang="ru-RU" sz="14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algn="ctr">
              <a:buNone/>
            </a:pPr>
            <a:r>
              <a:rPr lang="ru-RU" sz="1600" b="1" i="1" dirty="0" smtClean="0">
                <a:solidFill>
                  <a:srgbClr val="002060"/>
                </a:solidFill>
                <a:latin typeface="Monotype Corsiva" pitchFamily="66" charset="0"/>
              </a:rPr>
              <a:t>Благодарим вас за помощь и готовность к сотрудничеству!</a:t>
            </a:r>
            <a:endParaRPr lang="ru-RU" sz="16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buNone/>
            </a:pPr>
            <a:endParaRPr lang="ru-RU" sz="16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pic>
        <p:nvPicPr>
          <p:cNvPr id="1026" name="Picture 2" descr="C:\Документы\мамы1\рисунки\рисунки\school21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500438"/>
            <a:ext cx="8001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186</TotalTime>
  <Words>623</Words>
  <Application>Microsoft Office PowerPoint</Application>
  <PresentationFormat>Экран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        </vt:lpstr>
      <vt:lpstr>Слайд 2</vt:lpstr>
      <vt:lpstr>Слайд 3</vt:lpstr>
      <vt:lpstr>Предварительная диагностика необходима классному руководителю при подготовке:  </vt:lpstr>
      <vt:lpstr>Оперативная диагностика необходима в конфликтной ситуации между родителями и детьми, при подготовке к собеседованиям, в решении проблемных ситуаций, которые могут возникнуть у учащихся друг с другом, а также родителей и учеников. </vt:lpstr>
      <vt:lpstr>Итоговую диагностику уместно проводить в конце учебного года; по результатам участия класса в праздниках, классных и школьных конкурсах и фестивалях. Это необходимо не только для того, чтобы родители отметили работу классного руководителя и сказали ему «спасибо» (хотя и этому учить необходимо), но и для того, чтобы увидеть проводимое мероприятие через призму восприятия всеми родителями и присутствующими. Итоговая диагностика дает возможность дальнейшего совершенствования работы с семьей и учащимися. </vt:lpstr>
      <vt:lpstr>Слайд 7</vt:lpstr>
      <vt:lpstr>Слайд 8</vt:lpstr>
      <vt:lpstr> </vt:lpstr>
      <vt:lpstr>Слайд 10</vt:lpstr>
      <vt:lpstr>Тест «Какой вы родитель?» </vt:lpstr>
      <vt:lpstr>мини-эксперимент</vt:lpstr>
      <vt:lpstr>55 способов сказать ребенку «я тебя люблю». 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17</cp:revision>
  <dcterms:created xsi:type="dcterms:W3CDTF">2011-02-09T12:47:11Z</dcterms:created>
  <dcterms:modified xsi:type="dcterms:W3CDTF">2011-02-09T15:54:38Z</dcterms:modified>
</cp:coreProperties>
</file>